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8" r:id="rId5"/>
    <p:sldId id="264" r:id="rId6"/>
    <p:sldId id="261" r:id="rId7"/>
    <p:sldId id="265" r:id="rId8"/>
    <p:sldId id="25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193"/>
    <a:srgbClr val="322423"/>
    <a:srgbClr val="D55F45"/>
    <a:srgbClr val="C1B497"/>
    <a:srgbClr val="252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3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8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6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6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1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4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30027-EDDA-4B8E-A723-BD8633C8ED1D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027A3-E253-48DD-BBB2-39C4EBB5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89461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23178" y="4456707"/>
            <a:ext cx="9144000" cy="1655762"/>
          </a:xfrm>
          <a:noFill/>
        </p:spPr>
        <p:txBody>
          <a:bodyPr/>
          <a:lstStyle/>
          <a:p>
            <a:r>
              <a:rPr lang="en-US" b="1" dirty="0" smtClean="0"/>
              <a:t>May 2016</a:t>
            </a:r>
          </a:p>
          <a:p>
            <a:r>
              <a:rPr lang="en-US" b="1" dirty="0" smtClean="0"/>
              <a:t>Owen Hsu and Brinda </a:t>
            </a:r>
            <a:r>
              <a:rPr lang="en-US" b="1" dirty="0" err="1" smtClean="0"/>
              <a:t>Monian</a:t>
            </a:r>
            <a:endParaRPr 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36" y="6397143"/>
            <a:ext cx="2286001" cy="39243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653737" y="63971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936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6356" cy="30557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23178" y="206910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322423"/>
                </a:solidFill>
              </a:rPr>
              <a:t>Risk Assessment Map System for </a:t>
            </a:r>
            <a:r>
              <a:rPr lang="en-US" sz="4800" b="1" dirty="0" err="1" smtClean="0">
                <a:solidFill>
                  <a:srgbClr val="322423"/>
                </a:solidFill>
              </a:rPr>
              <a:t>Zika</a:t>
            </a:r>
            <a:r>
              <a:rPr lang="en-US" sz="4800" b="1" dirty="0">
                <a:solidFill>
                  <a:srgbClr val="322423"/>
                </a:solidFill>
              </a:rPr>
              <a:t> </a:t>
            </a:r>
            <a:r>
              <a:rPr lang="en-US" sz="4800" b="1" dirty="0" smtClean="0">
                <a:solidFill>
                  <a:srgbClr val="322423"/>
                </a:solidFill>
              </a:rPr>
              <a:t/>
            </a:r>
            <a:br>
              <a:rPr lang="en-US" sz="4800" b="1" dirty="0" smtClean="0">
                <a:solidFill>
                  <a:srgbClr val="322423"/>
                </a:solidFill>
              </a:rPr>
            </a:br>
            <a:r>
              <a:rPr lang="en-US" sz="4800" b="1" dirty="0" smtClean="0">
                <a:solidFill>
                  <a:srgbClr val="322423"/>
                </a:solidFill>
              </a:rPr>
              <a:t>(RAMS)</a:t>
            </a:r>
            <a:endParaRPr lang="en-US" sz="4800" b="1" dirty="0">
              <a:solidFill>
                <a:srgbClr val="3224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02" y="1111170"/>
            <a:ext cx="11171556" cy="5212357"/>
          </a:xfrm>
          <a:solidFill>
            <a:schemeClr val="accent4">
              <a:lumMod val="20000"/>
              <a:lumOff val="80000"/>
              <a:alpha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Unmet Needs:</a:t>
            </a:r>
          </a:p>
          <a:p>
            <a:r>
              <a:rPr lang="en-US" sz="2400" b="1" dirty="0" smtClean="0"/>
              <a:t>Knowledge of high-risk areas for </a:t>
            </a:r>
            <a:r>
              <a:rPr lang="en-US" sz="2400" b="1" dirty="0" err="1" smtClean="0"/>
              <a:t>Zika</a:t>
            </a:r>
            <a:r>
              <a:rPr lang="en-US" sz="2400" b="1" dirty="0" smtClean="0"/>
              <a:t> infection</a:t>
            </a:r>
          </a:p>
          <a:p>
            <a:r>
              <a:rPr lang="en-US" sz="2400" b="1" dirty="0" smtClean="0"/>
              <a:t>Knowledge of patient symptoms indicative of </a:t>
            </a:r>
            <a:r>
              <a:rPr lang="en-US" sz="2400" b="1" dirty="0" err="1" smtClean="0"/>
              <a:t>Zika</a:t>
            </a:r>
            <a:r>
              <a:rPr lang="en-US" sz="2400" b="1" dirty="0" smtClean="0"/>
              <a:t> infection</a:t>
            </a:r>
          </a:p>
          <a:p>
            <a:r>
              <a:rPr lang="en-US" sz="2400" b="1" dirty="0" smtClean="0"/>
              <a:t>Accurate diagnosis of </a:t>
            </a:r>
            <a:r>
              <a:rPr lang="en-US" sz="2400" b="1" dirty="0" err="1" smtClean="0"/>
              <a:t>Zika</a:t>
            </a:r>
            <a:endParaRPr lang="en-US" sz="2400" b="1" dirty="0"/>
          </a:p>
          <a:p>
            <a:pPr marL="0" indent="0">
              <a:buNone/>
            </a:pPr>
            <a:endParaRPr lang="en-US" sz="2400" b="1" u="sng" dirty="0" smtClean="0"/>
          </a:p>
          <a:p>
            <a:pPr marL="0" indent="0">
              <a:buNone/>
            </a:pPr>
            <a:r>
              <a:rPr lang="en-US" sz="2400" b="1" u="sng" dirty="0" smtClean="0"/>
              <a:t>Plan:</a:t>
            </a:r>
          </a:p>
          <a:p>
            <a:r>
              <a:rPr lang="en-US" sz="2400" b="1" dirty="0" smtClean="0"/>
              <a:t>Design an app for data collection of patient demographics and symptoms</a:t>
            </a:r>
          </a:p>
          <a:p>
            <a:r>
              <a:rPr lang="en-US" sz="2400" b="1" dirty="0" smtClean="0"/>
              <a:t>Upload the data into a database</a:t>
            </a:r>
          </a:p>
          <a:p>
            <a:r>
              <a:rPr lang="en-US" sz="2400" b="1" dirty="0" smtClean="0"/>
              <a:t>Analyze the data to find high-risk zones as well as demographic information that correlates with disease prognosis</a:t>
            </a:r>
          </a:p>
          <a:p>
            <a:r>
              <a:rPr lang="en-US" sz="2400" b="1" dirty="0" smtClean="0"/>
              <a:t>Integrate this information into future generations of the app for more accurate diagnosis and treatment of </a:t>
            </a:r>
            <a:r>
              <a:rPr lang="en-US" sz="2400" b="1" dirty="0" err="1" smtClean="0"/>
              <a:t>Zika</a:t>
            </a:r>
            <a:endParaRPr lang="en-US" sz="2400" b="1" dirty="0" smtClean="0"/>
          </a:p>
          <a:p>
            <a:endParaRPr 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Franklin Gothic Medium" panose="020B0603020102020204" pitchFamily="34" charset="0"/>
                <a:cs typeface="Lucida Sans Unicode" panose="020B0602030504020204" pitchFamily="34" charset="0"/>
              </a:rPr>
              <a:t>Motivation</a:t>
            </a:r>
            <a:endParaRPr lang="en-US" sz="3600" b="1" dirty="0">
              <a:solidFill>
                <a:schemeClr val="bg1"/>
              </a:solidFill>
              <a:latin typeface="Franklin Gothic Medium" panose="020B06030201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7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向下箭號 13"/>
          <p:cNvSpPr/>
          <p:nvPr/>
        </p:nvSpPr>
        <p:spPr>
          <a:xfrm>
            <a:off x="5492299" y="1767230"/>
            <a:ext cx="751954" cy="25813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Franklin Gothic Medium" panose="020B0603020102020204" pitchFamily="34" charset="0"/>
              </a:rPr>
              <a:t>Development </a:t>
            </a:r>
            <a:r>
              <a:rPr lang="en-US" sz="3600" b="1" dirty="0" smtClean="0">
                <a:latin typeface="Franklin Gothic Medium" panose="020B0603020102020204" pitchFamily="34" charset="0"/>
              </a:rPr>
              <a:t>Flow</a:t>
            </a:r>
            <a:endParaRPr lang="en-US" sz="3600" b="1" dirty="0">
              <a:latin typeface="Franklin Gothic Medium" panose="020B0603020102020204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806102" y="1029313"/>
            <a:ext cx="4308012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橢圓 35"/>
          <p:cNvSpPr/>
          <p:nvPr/>
        </p:nvSpPr>
        <p:spPr>
          <a:xfrm>
            <a:off x="3958801" y="1150374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789" y="1150374"/>
            <a:ext cx="3341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User Operation Behavior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806102" y="2036881"/>
            <a:ext cx="4308011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橢圓 38"/>
          <p:cNvSpPr/>
          <p:nvPr/>
        </p:nvSpPr>
        <p:spPr>
          <a:xfrm>
            <a:off x="3958801" y="2157942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4421789" y="2157942"/>
            <a:ext cx="222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Operation Flow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3806101" y="3056024"/>
            <a:ext cx="4308011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橢圓 41"/>
          <p:cNvSpPr/>
          <p:nvPr/>
        </p:nvSpPr>
        <p:spPr>
          <a:xfrm>
            <a:off x="3958800" y="3177085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4421788" y="3177085"/>
            <a:ext cx="179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Function List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800577" y="4075167"/>
            <a:ext cx="4308011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橢圓 44"/>
          <p:cNvSpPr/>
          <p:nvPr/>
        </p:nvSpPr>
        <p:spPr>
          <a:xfrm>
            <a:off x="3953276" y="4196228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416264" y="4196228"/>
            <a:ext cx="155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Wireframe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3800577" y="5056549"/>
            <a:ext cx="4308011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橢圓 47"/>
          <p:cNvSpPr/>
          <p:nvPr/>
        </p:nvSpPr>
        <p:spPr>
          <a:xfrm>
            <a:off x="3953276" y="5177610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4416264" y="5177610"/>
            <a:ext cx="190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Programming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800577" y="6038526"/>
            <a:ext cx="4308011" cy="715302"/>
          </a:xfrm>
          <a:prstGeom prst="roundRect">
            <a:avLst>
              <a:gd name="adj" fmla="val 7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橢圓 50"/>
          <p:cNvSpPr/>
          <p:nvPr/>
        </p:nvSpPr>
        <p:spPr>
          <a:xfrm>
            <a:off x="3953276" y="6159587"/>
            <a:ext cx="462988" cy="4629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4416264" y="6159587"/>
            <a:ext cx="107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Testing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向下箭號 52"/>
          <p:cNvSpPr/>
          <p:nvPr/>
        </p:nvSpPr>
        <p:spPr>
          <a:xfrm>
            <a:off x="5492299" y="2775035"/>
            <a:ext cx="751954" cy="25813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向下箭號 53"/>
          <p:cNvSpPr/>
          <p:nvPr/>
        </p:nvSpPr>
        <p:spPr>
          <a:xfrm>
            <a:off x="5492299" y="3794178"/>
            <a:ext cx="751954" cy="25813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向下箭號 54"/>
          <p:cNvSpPr/>
          <p:nvPr/>
        </p:nvSpPr>
        <p:spPr>
          <a:xfrm>
            <a:off x="5492299" y="4813322"/>
            <a:ext cx="751954" cy="25813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向下箭號 55"/>
          <p:cNvSpPr/>
          <p:nvPr/>
        </p:nvSpPr>
        <p:spPr>
          <a:xfrm>
            <a:off x="5492299" y="5778912"/>
            <a:ext cx="751954" cy="25813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87" y="1029313"/>
            <a:ext cx="805488" cy="80548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45" y="2036881"/>
            <a:ext cx="1008997" cy="1008997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30" y="3300042"/>
            <a:ext cx="677415" cy="677415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5" y="3429479"/>
            <a:ext cx="3087169" cy="1863079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21" y="4839833"/>
            <a:ext cx="836522" cy="836522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75" y="5947448"/>
            <a:ext cx="885942" cy="8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82" y="4904335"/>
            <a:ext cx="1996882" cy="9085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79" y="4733139"/>
            <a:ext cx="2087786" cy="10797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62" y="2141126"/>
            <a:ext cx="1007188" cy="10071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80" y="5079491"/>
            <a:ext cx="2476500" cy="7334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Franklin Gothic Medium" panose="020B0603020102020204" pitchFamily="34" charset="0"/>
              </a:rPr>
              <a:t>Tools</a:t>
            </a:r>
            <a:endParaRPr lang="en-US" sz="3600" b="1" dirty="0">
              <a:latin typeface="Franklin Gothic Medium" panose="020B0603020102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" y="1678139"/>
            <a:ext cx="3571039" cy="199799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03250" y="3676131"/>
            <a:ext cx="362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 Development Platform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73" y="2141126"/>
            <a:ext cx="3429883" cy="1007188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914973" y="3178065"/>
            <a:ext cx="34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to apply Google Map API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067518" y="316987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Map API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298082" y="5817212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139531" y="5812916"/>
            <a:ext cx="10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65" y="4351468"/>
            <a:ext cx="2368153" cy="3100645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6156128" y="5180141"/>
            <a:ext cx="1097280" cy="601833"/>
          </a:xfrm>
          <a:prstGeom prst="stripedRightArrow">
            <a:avLst/>
          </a:prstGeom>
          <a:solidFill>
            <a:srgbClr val="D5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8092440" y="5064335"/>
            <a:ext cx="2033705" cy="2440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092440" y="5159198"/>
            <a:ext cx="64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Name</a:t>
            </a:r>
            <a:endParaRPr lang="en-US" sz="1100" b="1" dirty="0"/>
          </a:p>
        </p:txBody>
      </p:sp>
      <p:sp>
        <p:nvSpPr>
          <p:cNvPr id="12" name="矩形 11"/>
          <p:cNvSpPr/>
          <p:nvPr/>
        </p:nvSpPr>
        <p:spPr>
          <a:xfrm>
            <a:off x="8643795" y="5159198"/>
            <a:ext cx="138224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074853" y="5585430"/>
            <a:ext cx="1120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Date of Birth</a:t>
            </a:r>
            <a:endParaRPr lang="en-US" sz="1100" b="1" dirty="0"/>
          </a:p>
        </p:txBody>
      </p:sp>
      <p:sp>
        <p:nvSpPr>
          <p:cNvPr id="14" name="矩形 13"/>
          <p:cNvSpPr/>
          <p:nvPr/>
        </p:nvSpPr>
        <p:spPr>
          <a:xfrm>
            <a:off x="8429992" y="5842934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1681" y="1942941"/>
            <a:ext cx="4018668" cy="47688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958032" y="5852919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9530683" y="5852919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110147" y="6219351"/>
            <a:ext cx="866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Location</a:t>
            </a:r>
            <a:endParaRPr lang="en-US" sz="1100" b="1" dirty="0"/>
          </a:p>
        </p:txBody>
      </p:sp>
      <p:sp>
        <p:nvSpPr>
          <p:cNvPr id="18" name="矩形 17"/>
          <p:cNvSpPr/>
          <p:nvPr/>
        </p:nvSpPr>
        <p:spPr>
          <a:xfrm>
            <a:off x="8130788" y="6472510"/>
            <a:ext cx="1924705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03467" y="960466"/>
            <a:ext cx="913403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 smtClean="0"/>
              <a:t>Digitalize the form to collect clinical data when </a:t>
            </a:r>
            <a:r>
              <a:rPr lang="en-US" b="1" dirty="0" err="1" smtClean="0"/>
              <a:t>Zika</a:t>
            </a:r>
            <a:r>
              <a:rPr lang="en-US" b="1" dirty="0" smtClean="0"/>
              <a:t>-suspected patient arrives at a hospital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 smtClean="0"/>
              <a:t>Care provider records their data by laptop or smartphone</a:t>
            </a:r>
          </a:p>
        </p:txBody>
      </p:sp>
      <p:sp>
        <p:nvSpPr>
          <p:cNvPr id="20" name="向右箭號 19"/>
          <p:cNvSpPr/>
          <p:nvPr/>
        </p:nvSpPr>
        <p:spPr>
          <a:xfrm>
            <a:off x="6160392" y="2739780"/>
            <a:ext cx="1097280" cy="601833"/>
          </a:xfrm>
          <a:prstGeom prst="stripedRightArrow">
            <a:avLst/>
          </a:prstGeom>
          <a:solidFill>
            <a:srgbClr val="D5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83" y="1870657"/>
            <a:ext cx="2927312" cy="21612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文字方塊 2"/>
          <p:cNvSpPr txBox="1"/>
          <p:nvPr/>
        </p:nvSpPr>
        <p:spPr>
          <a:xfrm>
            <a:off x="9285628" y="578877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751433" y="577789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965568" y="2092094"/>
            <a:ext cx="64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Name</a:t>
            </a:r>
            <a:endParaRPr lang="en-US" sz="1100" b="1" dirty="0"/>
          </a:p>
        </p:txBody>
      </p:sp>
      <p:sp>
        <p:nvSpPr>
          <p:cNvPr id="23" name="矩形 22"/>
          <p:cNvSpPr/>
          <p:nvPr/>
        </p:nvSpPr>
        <p:spPr>
          <a:xfrm>
            <a:off x="8516923" y="2092094"/>
            <a:ext cx="138224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937089" y="2362647"/>
            <a:ext cx="1120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Date of Birth</a:t>
            </a:r>
            <a:endParaRPr lang="en-US" sz="1100" b="1" dirty="0"/>
          </a:p>
        </p:txBody>
      </p:sp>
      <p:sp>
        <p:nvSpPr>
          <p:cNvPr id="25" name="矩形 24"/>
          <p:cNvSpPr/>
          <p:nvPr/>
        </p:nvSpPr>
        <p:spPr>
          <a:xfrm>
            <a:off x="8292228" y="2620151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8820268" y="2630136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9392919" y="2630136"/>
            <a:ext cx="389276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7983881" y="2859181"/>
            <a:ext cx="741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Location</a:t>
            </a:r>
            <a:endParaRPr lang="en-US" sz="1100" b="1" dirty="0"/>
          </a:p>
        </p:txBody>
      </p:sp>
      <p:sp>
        <p:nvSpPr>
          <p:cNvPr id="29" name="矩形 28"/>
          <p:cNvSpPr/>
          <p:nvPr/>
        </p:nvSpPr>
        <p:spPr>
          <a:xfrm>
            <a:off x="8271779" y="3064140"/>
            <a:ext cx="1924705" cy="239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9147864" y="256599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613669" y="255511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2" name="矩形 31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Franklin Gothic Medium" panose="020B0603020102020204" pitchFamily="34" charset="0"/>
              </a:rPr>
              <a:t>Tools</a:t>
            </a:r>
            <a:endParaRPr lang="en-US" sz="3600" b="1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315365"/>
              </p:ext>
            </p:extLst>
          </p:nvPr>
        </p:nvGraphicFramePr>
        <p:xfrm>
          <a:off x="447040" y="2907478"/>
          <a:ext cx="10789916" cy="149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230"/>
                <a:gridCol w="982868"/>
                <a:gridCol w="1275008"/>
                <a:gridCol w="1087370"/>
                <a:gridCol w="715673"/>
                <a:gridCol w="1043188"/>
                <a:gridCol w="1146220"/>
                <a:gridCol w="1043189"/>
                <a:gridCol w="656822"/>
                <a:gridCol w="1732348"/>
              </a:tblGrid>
              <a:tr h="2302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Subject ID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Gender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Date</a:t>
                      </a:r>
                      <a:r>
                        <a:rPr lang="en-US" sz="2000" b="1" baseline="0" dirty="0" smtClean="0"/>
                        <a:t> of Birth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Location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…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Fever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Red eyes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Joint pain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…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Status</a:t>
                      </a:r>
                      <a:r>
                        <a:rPr lang="en-US" sz="2000" b="1" baseline="0" dirty="0" smtClean="0"/>
                        <a:t> at follow-up visit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2347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</a:tr>
              <a:tr h="399446"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447040" y="1160098"/>
            <a:ext cx="494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Upload all clinical data to a database:</a:t>
            </a:r>
            <a:endParaRPr lang="en-US" sz="24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28320" y="4803251"/>
            <a:ext cx="11062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 supervised learning approaches to correlate patient demographics and symptoms to clinical endpoints: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038443" y="5885234"/>
                <a:ext cx="37637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i="1" dirty="0" smtClean="0"/>
                  <a:t>Risk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43" y="5885234"/>
                <a:ext cx="3763723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5663"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038442" y="5699053"/>
            <a:ext cx="675227" cy="8636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2455146" y="507387"/>
            <a:ext cx="370336" cy="4146712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6"/>
          <p:cNvSpPr txBox="1"/>
          <p:nvPr/>
        </p:nvSpPr>
        <p:spPr>
          <a:xfrm>
            <a:off x="1180095" y="1764318"/>
            <a:ext cx="28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Patient demographics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5400000">
            <a:off x="7042884" y="1117704"/>
            <a:ext cx="370336" cy="2926080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6"/>
          <p:cNvSpPr txBox="1"/>
          <p:nvPr/>
        </p:nvSpPr>
        <p:spPr>
          <a:xfrm>
            <a:off x="6503934" y="1781176"/>
            <a:ext cx="14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</a:t>
            </a:r>
            <a:r>
              <a:rPr lang="en-US" sz="2400" dirty="0" smtClean="0"/>
              <a:t>ymptoms</a:t>
            </a:r>
            <a:endParaRPr lang="en-US" sz="2400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10180603" y="1842199"/>
            <a:ext cx="370336" cy="1463040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字方塊 6"/>
          <p:cNvSpPr txBox="1"/>
          <p:nvPr/>
        </p:nvSpPr>
        <p:spPr>
          <a:xfrm>
            <a:off x="9595700" y="1439300"/>
            <a:ext cx="150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Clinical endpoints</a:t>
            </a:r>
            <a:endParaRPr 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Data Storage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9828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13603"/>
              </p:ext>
            </p:extLst>
          </p:nvPr>
        </p:nvGraphicFramePr>
        <p:xfrm>
          <a:off x="447040" y="2353685"/>
          <a:ext cx="10789916" cy="149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230"/>
                <a:gridCol w="982868"/>
                <a:gridCol w="1275008"/>
                <a:gridCol w="1087370"/>
                <a:gridCol w="715673"/>
                <a:gridCol w="1043188"/>
                <a:gridCol w="1146220"/>
                <a:gridCol w="1043189"/>
                <a:gridCol w="656822"/>
                <a:gridCol w="1732348"/>
              </a:tblGrid>
              <a:tr h="2302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Subject ID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Gender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Date</a:t>
                      </a:r>
                      <a:r>
                        <a:rPr lang="en-US" sz="2000" b="1" baseline="0" dirty="0" smtClean="0"/>
                        <a:t> of Birth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Location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…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Fever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Red eyes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Joint pain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…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Status</a:t>
                      </a:r>
                      <a:r>
                        <a:rPr lang="en-US" sz="2000" b="1" baseline="0" dirty="0" smtClean="0"/>
                        <a:t> at follow-up visit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2347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</a:tr>
              <a:tr h="399446"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Left Brace 1"/>
          <p:cNvSpPr/>
          <p:nvPr/>
        </p:nvSpPr>
        <p:spPr>
          <a:xfrm rot="5400000">
            <a:off x="2455146" y="-46406"/>
            <a:ext cx="370336" cy="4146712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6"/>
          <p:cNvSpPr txBox="1"/>
          <p:nvPr/>
        </p:nvSpPr>
        <p:spPr>
          <a:xfrm>
            <a:off x="1180095" y="1210525"/>
            <a:ext cx="28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Patient demographics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5400000">
            <a:off x="7042884" y="563911"/>
            <a:ext cx="370336" cy="2926080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6"/>
          <p:cNvSpPr txBox="1"/>
          <p:nvPr/>
        </p:nvSpPr>
        <p:spPr>
          <a:xfrm>
            <a:off x="6503934" y="1227383"/>
            <a:ext cx="14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</a:t>
            </a:r>
            <a:r>
              <a:rPr lang="en-US" sz="2400" dirty="0" smtClean="0"/>
              <a:t>ymptoms</a:t>
            </a:r>
            <a:endParaRPr lang="en-US" sz="2400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10180603" y="1288406"/>
            <a:ext cx="370336" cy="1463040"/>
          </a:xfrm>
          <a:prstGeom prst="leftBrace">
            <a:avLst>
              <a:gd name="adj1" fmla="val 2810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字方塊 6"/>
          <p:cNvSpPr txBox="1"/>
          <p:nvPr/>
        </p:nvSpPr>
        <p:spPr>
          <a:xfrm>
            <a:off x="9595700" y="885507"/>
            <a:ext cx="150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Clinical endpoints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576552" y="2340909"/>
            <a:ext cx="1094704" cy="711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27770" y="2335129"/>
            <a:ext cx="1094704" cy="711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5852" y="2335129"/>
            <a:ext cx="1094704" cy="711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17" y="3999002"/>
            <a:ext cx="2368153" cy="3100645"/>
          </a:xfrm>
          <a:prstGeom prst="rect">
            <a:avLst/>
          </a:prstGeom>
        </p:spPr>
      </p:pic>
      <p:sp>
        <p:nvSpPr>
          <p:cNvPr id="24" name="矩形 9"/>
          <p:cNvSpPr/>
          <p:nvPr/>
        </p:nvSpPr>
        <p:spPr>
          <a:xfrm>
            <a:off x="1642992" y="4711869"/>
            <a:ext cx="2033705" cy="2440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10"/>
          <p:cNvSpPr txBox="1"/>
          <p:nvPr/>
        </p:nvSpPr>
        <p:spPr>
          <a:xfrm>
            <a:off x="1642992" y="4806732"/>
            <a:ext cx="646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  <a:endParaRPr lang="en-US" sz="1000" dirty="0"/>
          </a:p>
        </p:txBody>
      </p:sp>
      <p:sp>
        <p:nvSpPr>
          <p:cNvPr id="26" name="矩形 11"/>
          <p:cNvSpPr/>
          <p:nvPr/>
        </p:nvSpPr>
        <p:spPr>
          <a:xfrm>
            <a:off x="2194347" y="4806732"/>
            <a:ext cx="1382246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字方塊 12"/>
          <p:cNvSpPr txBox="1"/>
          <p:nvPr/>
        </p:nvSpPr>
        <p:spPr>
          <a:xfrm>
            <a:off x="1625405" y="5232964"/>
            <a:ext cx="112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Date of Birth</a:t>
            </a:r>
            <a:endParaRPr lang="en-US" sz="1000" dirty="0"/>
          </a:p>
        </p:txBody>
      </p:sp>
      <p:sp>
        <p:nvSpPr>
          <p:cNvPr id="28" name="矩形 13"/>
          <p:cNvSpPr/>
          <p:nvPr/>
        </p:nvSpPr>
        <p:spPr>
          <a:xfrm>
            <a:off x="1980544" y="5490468"/>
            <a:ext cx="389276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14"/>
          <p:cNvSpPr/>
          <p:nvPr/>
        </p:nvSpPr>
        <p:spPr>
          <a:xfrm>
            <a:off x="2508584" y="5500453"/>
            <a:ext cx="389276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15"/>
          <p:cNvSpPr/>
          <p:nvPr/>
        </p:nvSpPr>
        <p:spPr>
          <a:xfrm>
            <a:off x="3081235" y="5500453"/>
            <a:ext cx="389276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字方塊 16"/>
          <p:cNvSpPr txBox="1"/>
          <p:nvPr/>
        </p:nvSpPr>
        <p:spPr>
          <a:xfrm>
            <a:off x="1660699" y="5789611"/>
            <a:ext cx="86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Location</a:t>
            </a:r>
            <a:endParaRPr lang="en-US" sz="1000" dirty="0"/>
          </a:p>
        </p:txBody>
      </p:sp>
      <p:sp>
        <p:nvSpPr>
          <p:cNvPr id="32" name="矩形 17"/>
          <p:cNvSpPr/>
          <p:nvPr/>
        </p:nvSpPr>
        <p:spPr>
          <a:xfrm>
            <a:off x="1681340" y="6042770"/>
            <a:ext cx="1924705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字方塊 2"/>
          <p:cNvSpPr txBox="1"/>
          <p:nvPr/>
        </p:nvSpPr>
        <p:spPr>
          <a:xfrm>
            <a:off x="2836180" y="543630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4" name="文字方塊 20"/>
          <p:cNvSpPr txBox="1"/>
          <p:nvPr/>
        </p:nvSpPr>
        <p:spPr>
          <a:xfrm>
            <a:off x="2301985" y="542543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35" name="文字方塊 16"/>
          <p:cNvSpPr txBox="1"/>
          <p:nvPr/>
        </p:nvSpPr>
        <p:spPr>
          <a:xfrm>
            <a:off x="1660699" y="6340358"/>
            <a:ext cx="866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Fever?</a:t>
            </a:r>
            <a:endParaRPr lang="en-US" sz="1000" dirty="0"/>
          </a:p>
        </p:txBody>
      </p:sp>
      <p:sp>
        <p:nvSpPr>
          <p:cNvPr id="36" name="矩形 17"/>
          <p:cNvSpPr/>
          <p:nvPr/>
        </p:nvSpPr>
        <p:spPr>
          <a:xfrm>
            <a:off x="1681340" y="6593517"/>
            <a:ext cx="1924705" cy="239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43211" y="4906851"/>
            <a:ext cx="2060723" cy="1128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75" y="4059774"/>
            <a:ext cx="2368153" cy="3100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95505" y="5142811"/>
            <a:ext cx="1661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Risk of </a:t>
            </a:r>
            <a:r>
              <a:rPr lang="en-US" sz="2600" b="1" dirty="0" err="1" smtClean="0"/>
              <a:t>Zika</a:t>
            </a:r>
            <a:r>
              <a:rPr lang="en-US" sz="2600" b="1" dirty="0" smtClean="0"/>
              <a:t> virus:</a:t>
            </a:r>
          </a:p>
          <a:p>
            <a:pPr algn="ctr"/>
            <a:r>
              <a:rPr lang="en-US" sz="3200" b="1" dirty="0" smtClean="0"/>
              <a:t>80%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01542" y="4468970"/>
            <a:ext cx="25719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Enter patient information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App returns risk analysis</a:t>
            </a:r>
            <a:endParaRPr lang="en-US" dirty="0"/>
          </a:p>
        </p:txBody>
      </p:sp>
      <p:sp>
        <p:nvSpPr>
          <p:cNvPr id="38" name="矩形 37"/>
          <p:cNvSpPr/>
          <p:nvPr/>
        </p:nvSpPr>
        <p:spPr>
          <a:xfrm>
            <a:off x="3426" y="116731"/>
            <a:ext cx="12188574" cy="8061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Outcome #1: More accurate diagnosis, enabled by pilot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6298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19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4" y="1585731"/>
            <a:ext cx="4190591" cy="54867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1" y="1585732"/>
            <a:ext cx="4190591" cy="54867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4" y="2810633"/>
            <a:ext cx="3745002" cy="42618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97" y="2810633"/>
            <a:ext cx="3836036" cy="4526523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884516" y="4448525"/>
            <a:ext cx="320283" cy="32028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/>
          <p:cNvSpPr/>
          <p:nvPr/>
        </p:nvSpPr>
        <p:spPr>
          <a:xfrm>
            <a:off x="10346201" y="3991239"/>
            <a:ext cx="617428" cy="6174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橢圓 11"/>
          <p:cNvSpPr/>
          <p:nvPr/>
        </p:nvSpPr>
        <p:spPr>
          <a:xfrm>
            <a:off x="9753553" y="5073894"/>
            <a:ext cx="617428" cy="61742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/>
          <p:cNvSpPr/>
          <p:nvPr/>
        </p:nvSpPr>
        <p:spPr>
          <a:xfrm>
            <a:off x="8726828" y="5577826"/>
            <a:ext cx="363294" cy="36329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320705" y="2927807"/>
            <a:ext cx="3526730" cy="2169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smtClean="0">
                <a:solidFill>
                  <a:schemeClr val="bg1"/>
                </a:solidFill>
              </a:rPr>
              <a:t>Display the risk by APP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</a:t>
            </a:r>
            <a:r>
              <a:rPr lang="en-US" b="1" smtClean="0">
                <a:solidFill>
                  <a:schemeClr val="bg1"/>
                </a:solidFill>
              </a:rPr>
              <a:t>on smartphone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 smtClean="0">
                <a:solidFill>
                  <a:schemeClr val="bg1"/>
                </a:solidFill>
              </a:rPr>
              <a:t>Red circle represent to the level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of risk of </a:t>
            </a:r>
            <a:r>
              <a:rPr lang="en-US" b="1" dirty="0" err="1" smtClean="0">
                <a:solidFill>
                  <a:schemeClr val="bg1"/>
                </a:solidFill>
              </a:rPr>
              <a:t>Zika</a:t>
            </a:r>
            <a:r>
              <a:rPr lang="en-US" b="1" dirty="0" smtClean="0">
                <a:solidFill>
                  <a:schemeClr val="bg1"/>
                </a:solidFill>
              </a:rPr>
              <a:t>, dengue fever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…</a:t>
            </a:r>
            <a:r>
              <a:rPr lang="en-US" b="1" dirty="0" err="1" smtClean="0">
                <a:solidFill>
                  <a:schemeClr val="bg1"/>
                </a:solidFill>
              </a:rPr>
              <a:t>etc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26" y="116730"/>
            <a:ext cx="12188574" cy="14383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Outcome #2: Map of high-risk zones; </a:t>
            </a:r>
            <a:endParaRPr lang="en-US" sz="2800" b="1" dirty="0" smtClean="0"/>
          </a:p>
          <a:p>
            <a:r>
              <a:rPr lang="en-US" sz="2800" b="1" dirty="0" smtClean="0"/>
              <a:t>                        this </a:t>
            </a:r>
            <a:r>
              <a:rPr lang="en-US" sz="2800" b="1" dirty="0"/>
              <a:t>information could be integrated into </a:t>
            </a:r>
            <a:endParaRPr lang="en-US" sz="2800" b="1" dirty="0" smtClean="0"/>
          </a:p>
          <a:p>
            <a:r>
              <a:rPr lang="en-US" sz="2800" b="1" dirty="0"/>
              <a:t> </a:t>
            </a:r>
            <a:r>
              <a:rPr lang="en-US" sz="2800" b="1" dirty="0" smtClean="0"/>
              <a:t>                       future </a:t>
            </a:r>
            <a:r>
              <a:rPr lang="en-US" sz="2800" b="1" dirty="0"/>
              <a:t>generations of the app</a:t>
            </a:r>
          </a:p>
        </p:txBody>
      </p:sp>
    </p:spTree>
    <p:extLst>
      <p:ext uri="{BB962C8B-B14F-4D97-AF65-F5344CB8AC3E}">
        <p14:creationId xmlns:p14="http://schemas.microsoft.com/office/powerpoint/2010/main" val="21485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02" y="1339403"/>
            <a:ext cx="11206280" cy="4984124"/>
          </a:xfr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Patient location data might be hard to obtain </a:t>
            </a:r>
            <a:r>
              <a:rPr lang="en-US" dirty="0" smtClean="0"/>
              <a:t>accurately and in a standardized way, especially in rural settings</a:t>
            </a:r>
            <a:endParaRPr lang="en-US" dirty="0"/>
          </a:p>
          <a:p>
            <a:r>
              <a:rPr lang="en-US" dirty="0" smtClean="0"/>
              <a:t>Correlation of patient data with clinical outcome may be difficult because follow-up data could be missing for some patients</a:t>
            </a:r>
          </a:p>
          <a:p>
            <a:r>
              <a:rPr lang="en-US" dirty="0" smtClean="0"/>
              <a:t>An app designed strictly for data collection might be challenging to get buy-in from clinicians and health workers</a:t>
            </a:r>
          </a:p>
          <a:p>
            <a:r>
              <a:rPr lang="en-US" dirty="0" smtClean="0"/>
              <a:t>Incidence of </a:t>
            </a:r>
            <a:r>
              <a:rPr lang="en-US" dirty="0" err="1" smtClean="0"/>
              <a:t>Zika</a:t>
            </a:r>
            <a:r>
              <a:rPr lang="en-US" dirty="0" smtClean="0"/>
              <a:t> might be short-lived or sporadic; difficult to collect large amounts of reliable data</a:t>
            </a:r>
          </a:p>
        </p:txBody>
      </p:sp>
      <p:sp>
        <p:nvSpPr>
          <p:cNvPr id="7" name="矩形 6"/>
          <p:cNvSpPr/>
          <p:nvPr/>
        </p:nvSpPr>
        <p:spPr>
          <a:xfrm>
            <a:off x="3426" y="116731"/>
            <a:ext cx="6239020" cy="632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Anticipated Challenges  </a:t>
            </a:r>
          </a:p>
        </p:txBody>
      </p:sp>
    </p:spTree>
    <p:extLst>
      <p:ext uri="{BB962C8B-B14F-4D97-AF65-F5344CB8AC3E}">
        <p14:creationId xmlns:p14="http://schemas.microsoft.com/office/powerpoint/2010/main" val="21368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408</Words>
  <Application>Microsoft Office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Cambria Math</vt:lpstr>
      <vt:lpstr>Franklin Gothic Medium</vt:lpstr>
      <vt:lpstr>Lucida Sans Unicode</vt:lpstr>
      <vt:lpstr>Office 佈景主題</vt:lpstr>
      <vt:lpstr>Risk Assessment Map System for Zika  (RAMS)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Zika Risk Map System Design</dc:title>
  <dc:creator>許駿鵬</dc:creator>
  <cp:lastModifiedBy>User1</cp:lastModifiedBy>
  <cp:revision>55</cp:revision>
  <dcterms:created xsi:type="dcterms:W3CDTF">2016-05-03T23:14:36Z</dcterms:created>
  <dcterms:modified xsi:type="dcterms:W3CDTF">2016-05-12T15:29:52Z</dcterms:modified>
</cp:coreProperties>
</file>